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7" r:id="rId5"/>
    <p:sldId id="261" r:id="rId6"/>
    <p:sldId id="269" r:id="rId7"/>
    <p:sldId id="271" r:id="rId8"/>
    <p:sldId id="265" r:id="rId9"/>
    <p:sldId id="268" r:id="rId10"/>
    <p:sldId id="270" r:id="rId11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Planilha_do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Planilha_do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dirty="0">
                <a:solidFill>
                  <a:schemeClr val="tx1"/>
                </a:solidFill>
              </a:rPr>
              <a:t>UNIARA </a:t>
            </a: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</a:rPr>
              <a:t>Evolução</a:t>
            </a:r>
            <a:r>
              <a:rPr lang="pt-BR" sz="1400" b="1" baseline="0" dirty="0">
                <a:solidFill>
                  <a:schemeClr val="tx1"/>
                </a:solidFill>
              </a:rPr>
              <a:t> de projetos e pesquisadores </a:t>
            </a:r>
            <a:r>
              <a:rPr lang="pt-BR" sz="1400" b="1" baseline="0" dirty="0" err="1">
                <a:solidFill>
                  <a:schemeClr val="tx1"/>
                </a:solidFill>
              </a:rPr>
              <a:t>Funadesp</a:t>
            </a:r>
            <a:r>
              <a:rPr lang="pt-BR" sz="1400" b="1" baseline="0" dirty="0">
                <a:solidFill>
                  <a:schemeClr val="tx1"/>
                </a:solidFill>
              </a:rPr>
              <a:t> 2005-2019</a:t>
            </a:r>
            <a:endParaRPr lang="pt-BR" sz="1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0592273813711884"/>
          <c:y val="2.9153275121590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Planilha3!$B$5:$C$5</c:f>
              <c:strCache>
                <c:ptCount val="2"/>
                <c:pt idx="0">
                  <c:v>Nº de projetos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Planilha3!$D$4:$R$4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Planilha3!$D$5:$R$5</c:f>
              <c:numCache>
                <c:formatCode>General</c:formatCode>
                <c:ptCount val="15"/>
                <c:pt idx="0">
                  <c:v>59</c:v>
                </c:pt>
                <c:pt idx="1">
                  <c:v>23</c:v>
                </c:pt>
                <c:pt idx="2">
                  <c:v>23</c:v>
                </c:pt>
                <c:pt idx="3">
                  <c:v>23</c:v>
                </c:pt>
                <c:pt idx="4">
                  <c:v>28</c:v>
                </c:pt>
                <c:pt idx="5">
                  <c:v>30</c:v>
                </c:pt>
                <c:pt idx="6">
                  <c:v>28</c:v>
                </c:pt>
                <c:pt idx="7">
                  <c:v>31</c:v>
                </c:pt>
                <c:pt idx="8">
                  <c:v>40</c:v>
                </c:pt>
                <c:pt idx="9">
                  <c:v>45</c:v>
                </c:pt>
                <c:pt idx="10">
                  <c:v>43</c:v>
                </c:pt>
                <c:pt idx="11">
                  <c:v>43</c:v>
                </c:pt>
                <c:pt idx="12">
                  <c:v>42</c:v>
                </c:pt>
                <c:pt idx="13">
                  <c:v>41</c:v>
                </c:pt>
                <c:pt idx="1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3-4402-81DD-95C804AB2B02}"/>
            </c:ext>
          </c:extLst>
        </c:ser>
        <c:ser>
          <c:idx val="1"/>
          <c:order val="1"/>
          <c:tx>
            <c:strRef>
              <c:f>Planilha3!$B$6:$C$6</c:f>
              <c:strCache>
                <c:ptCount val="2"/>
                <c:pt idx="0">
                  <c:v>Nº de pesquisadores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Planilha3!$D$4:$R$4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Planilha3!$D$6:$R$6</c:f>
              <c:numCache>
                <c:formatCode>General</c:formatCode>
                <c:ptCount val="15"/>
                <c:pt idx="0">
                  <c:v>112</c:v>
                </c:pt>
                <c:pt idx="1">
                  <c:v>53</c:v>
                </c:pt>
                <c:pt idx="2">
                  <c:v>50</c:v>
                </c:pt>
                <c:pt idx="3">
                  <c:v>50</c:v>
                </c:pt>
                <c:pt idx="4">
                  <c:v>60</c:v>
                </c:pt>
                <c:pt idx="5">
                  <c:v>66</c:v>
                </c:pt>
                <c:pt idx="6">
                  <c:v>68</c:v>
                </c:pt>
                <c:pt idx="7">
                  <c:v>65</c:v>
                </c:pt>
                <c:pt idx="8">
                  <c:v>73</c:v>
                </c:pt>
                <c:pt idx="9">
                  <c:v>91</c:v>
                </c:pt>
                <c:pt idx="10">
                  <c:v>91</c:v>
                </c:pt>
                <c:pt idx="11">
                  <c:v>94</c:v>
                </c:pt>
                <c:pt idx="12">
                  <c:v>90</c:v>
                </c:pt>
                <c:pt idx="13">
                  <c:v>96</c:v>
                </c:pt>
                <c:pt idx="14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13-4402-81DD-95C804AB2B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9076616"/>
        <c:axId val="399077928"/>
      </c:barChart>
      <c:catAx>
        <c:axId val="399076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99077928"/>
        <c:crosses val="autoZero"/>
        <c:auto val="1"/>
        <c:lblAlgn val="ctr"/>
        <c:lblOffset val="100"/>
        <c:noMultiLvlLbl val="0"/>
      </c:catAx>
      <c:valAx>
        <c:axId val="399077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99076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>
                <a:solidFill>
                  <a:sysClr val="windowText" lastClr="000000"/>
                </a:solidFill>
              </a:rPr>
              <a:t>Uniara/Outras Agências de Fomento - 2018 -2019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Planilha2!$E$4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Planilha2!$D$5:$D$10</c:f>
              <c:strCache>
                <c:ptCount val="6"/>
                <c:pt idx="0">
                  <c:v>Funadesp/Uniara </c:v>
                </c:pt>
                <c:pt idx="1">
                  <c:v>FAPESP</c:v>
                </c:pt>
                <c:pt idx="2">
                  <c:v>CNPq</c:v>
                </c:pt>
                <c:pt idx="3">
                  <c:v>CAPES </c:v>
                </c:pt>
                <c:pt idx="4">
                  <c:v>Empresarial </c:v>
                </c:pt>
                <c:pt idx="5">
                  <c:v>Uniara </c:v>
                </c:pt>
              </c:strCache>
            </c:strRef>
          </c:cat>
          <c:val>
            <c:numRef>
              <c:f>Planilha2!$E$5:$E$10</c:f>
              <c:numCache>
                <c:formatCode>General</c:formatCode>
                <c:ptCount val="6"/>
                <c:pt idx="0">
                  <c:v>41</c:v>
                </c:pt>
                <c:pt idx="1">
                  <c:v>14</c:v>
                </c:pt>
                <c:pt idx="2">
                  <c:v>18</c:v>
                </c:pt>
                <c:pt idx="3">
                  <c:v>43</c:v>
                </c:pt>
                <c:pt idx="4">
                  <c:v>1</c:v>
                </c:pt>
                <c:pt idx="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EE-46F1-88F2-2114C8F4ACCD}"/>
            </c:ext>
          </c:extLst>
        </c:ser>
        <c:ser>
          <c:idx val="1"/>
          <c:order val="1"/>
          <c:tx>
            <c:strRef>
              <c:f>Planilha2!$F$4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Planilha2!$D$5:$D$10</c:f>
              <c:strCache>
                <c:ptCount val="6"/>
                <c:pt idx="0">
                  <c:v>Funadesp/Uniara </c:v>
                </c:pt>
                <c:pt idx="1">
                  <c:v>FAPESP</c:v>
                </c:pt>
                <c:pt idx="2">
                  <c:v>CNPq</c:v>
                </c:pt>
                <c:pt idx="3">
                  <c:v>CAPES </c:v>
                </c:pt>
                <c:pt idx="4">
                  <c:v>Empresarial </c:v>
                </c:pt>
                <c:pt idx="5">
                  <c:v>Uniara </c:v>
                </c:pt>
              </c:strCache>
            </c:strRef>
          </c:cat>
          <c:val>
            <c:numRef>
              <c:f>Planilha2!$F$5:$F$10</c:f>
              <c:numCache>
                <c:formatCode>General</c:formatCode>
                <c:ptCount val="6"/>
                <c:pt idx="0">
                  <c:v>45</c:v>
                </c:pt>
                <c:pt idx="1">
                  <c:v>10</c:v>
                </c:pt>
                <c:pt idx="2">
                  <c:v>19</c:v>
                </c:pt>
                <c:pt idx="3">
                  <c:v>43</c:v>
                </c:pt>
                <c:pt idx="4">
                  <c:v>1</c:v>
                </c:pt>
                <c:pt idx="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EE-46F1-88F2-2114C8F4AC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984096"/>
        <c:axId val="367984752"/>
      </c:barChart>
      <c:catAx>
        <c:axId val="36798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67984752"/>
        <c:crosses val="autoZero"/>
        <c:auto val="1"/>
        <c:lblAlgn val="ctr"/>
        <c:lblOffset val="100"/>
        <c:noMultiLvlLbl val="0"/>
      </c:catAx>
      <c:valAx>
        <c:axId val="36798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67984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A4629-7F0A-4936-9774-FAA0EE186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F2246E-B911-414F-9FD8-4D703A02E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1DB5B2-6C49-458F-A3E0-A5E731D31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3DD4-5823-4B22-8914-3DD5DA8C8D9E}" type="datetimeFigureOut">
              <a:rPr lang="pt-BR" smtClean="0"/>
              <a:t>06/09/2019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2013DA-D2D8-43F4-B0C1-9638A3387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2C5397-7A6F-49C3-8C5F-DAAFD693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9D18-8693-4E32-A1FB-4FDCAD3B4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70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6EE93-B3BE-4C55-972C-4A4BBA18B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74B5AC4-9CC6-49FD-8B06-C96ABB1F9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60AF7B-6F0D-4B66-B9F1-3C97F469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3DD4-5823-4B22-8914-3DD5DA8C8D9E}" type="datetimeFigureOut">
              <a:rPr lang="pt-BR" smtClean="0"/>
              <a:t>06/09/2019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3E1207-4CC0-481E-868A-10BD3684C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63E748-E98B-4722-9831-A2F83B25A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9D18-8693-4E32-A1FB-4FDCAD3B4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15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858082-9C90-4B30-B21B-081B02653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409539C-8357-4EBC-BB6D-EC0C1F10A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B4C9BF-4C0C-4844-B2EC-63434A3C6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3DD4-5823-4B22-8914-3DD5DA8C8D9E}" type="datetimeFigureOut">
              <a:rPr lang="pt-BR" smtClean="0"/>
              <a:t>06/09/2019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540F39-27EB-4A24-BF74-32A58AA3A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7430B0-7477-4DC2-8AEC-836C628D3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9D18-8693-4E32-A1FB-4FDCAD3B4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067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668FAA-B84B-444F-ACA3-24ADDD977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4587C1-67C1-4438-B2E5-9BAE50469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D8520E-54D2-4C20-9C92-769CFBB08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3DD4-5823-4B22-8914-3DD5DA8C8D9E}" type="datetimeFigureOut">
              <a:rPr lang="pt-BR" smtClean="0"/>
              <a:t>06/09/2019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CB91E7-7D01-42DB-9380-2C0AF887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7289B6-F532-4D75-BFEE-5DBBD453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9D18-8693-4E32-A1FB-4FDCAD3B4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01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8C4F15-E804-4793-A1D6-91A6CCCB8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B55B18-8912-4832-A1EF-C9455474A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764CDF-894E-4AB7-AEC7-93AA41CFA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3DD4-5823-4B22-8914-3DD5DA8C8D9E}" type="datetimeFigureOut">
              <a:rPr lang="pt-BR" smtClean="0"/>
              <a:t>06/09/2019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B65E75-88D9-4778-A50D-5CE9D6CD2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E7F8C5-6138-4FB2-9E4F-3D6C04F6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9D18-8693-4E32-A1FB-4FDCAD3B4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99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0A3438-1C5B-4346-83E4-BCCE494F7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8AB528-E32E-4623-9745-F9CBB1202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7A82EAF-8AF6-419F-8113-7783D28E0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19266F2-EDF5-4102-A4C6-3515E3B00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3DD4-5823-4B22-8914-3DD5DA8C8D9E}" type="datetimeFigureOut">
              <a:rPr lang="pt-BR" smtClean="0"/>
              <a:t>06/09/2019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A4D54F-7BC2-4DC8-961A-08F3160AF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2CD1F0-E379-4A58-B15D-1DCE641D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9D18-8693-4E32-A1FB-4FDCAD3B4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03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8EA079-3438-4154-B859-9B9A8269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90DA41-7646-4C02-8050-F9AFE7F1E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9ED3F59-7BA1-4867-968F-FF6CE2E97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8DD9613-8FA5-4C39-BCC4-1A635FCFF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6FD8BC6-E9BD-4C05-890C-F45DAE1FC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A4548C-9D4C-4424-9AEA-FE280B306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3DD4-5823-4B22-8914-3DD5DA8C8D9E}" type="datetimeFigureOut">
              <a:rPr lang="pt-BR" smtClean="0"/>
              <a:t>06/09/2019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C1E8D71-A6B7-4434-B589-F2617DB82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C962B35-F6D7-4E56-9D8D-FA6005F2C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9D18-8693-4E32-A1FB-4FDCAD3B4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426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F88E3E-65EF-470D-8D52-0BDEF6AD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D551182-82D2-43B5-84EC-406C2D478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3DD4-5823-4B22-8914-3DD5DA8C8D9E}" type="datetimeFigureOut">
              <a:rPr lang="pt-BR" smtClean="0"/>
              <a:t>06/09/2019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591FCFE-BE57-404D-9B3D-5F9E3C08A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4114FB2-F51D-4565-8D5C-09B5D6429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9D18-8693-4E32-A1FB-4FDCAD3B4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60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A0DDFAC-FDE6-4F21-896F-852101E79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3DD4-5823-4B22-8914-3DD5DA8C8D9E}" type="datetimeFigureOut">
              <a:rPr lang="pt-BR" smtClean="0"/>
              <a:t>06/09/2019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65433B4-64BD-4E60-9281-F9AF8D68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BF0400F-BA3A-4F06-820C-08A22FB58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9D18-8693-4E32-A1FB-4FDCAD3B4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81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F42927-5C45-4B9D-872A-D070807E9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9A21CB-DCCE-42D6-AEF9-5745F046D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38678B-5ECB-4758-9C7A-D44C5DF14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232F71-EE97-450A-9B8F-59606277D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3DD4-5823-4B22-8914-3DD5DA8C8D9E}" type="datetimeFigureOut">
              <a:rPr lang="pt-BR" smtClean="0"/>
              <a:t>06/09/2019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F1E80A-478C-415D-8941-19D3E500B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F90F24F-8521-4142-844A-C32782072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9D18-8693-4E32-A1FB-4FDCAD3B4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42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3AB781-5634-427D-9465-67ADA0061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EDB6A36-1189-4EE2-BE2E-80C75D63C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4242D16-9146-44FC-8230-8D2C31E71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C4C821-82B1-40E1-980A-D9DDEB6C4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3DD4-5823-4B22-8914-3DD5DA8C8D9E}" type="datetimeFigureOut">
              <a:rPr lang="pt-BR" smtClean="0"/>
              <a:t>06/09/2019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55E392C-621D-4D29-AC5B-4414A39E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4CA4401-B8AB-4B32-862F-D2EF1DB40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9D18-8693-4E32-A1FB-4FDCAD3B4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77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CF4A2B6-CB4A-492D-A35F-BB40C1D2B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633113-71FA-4A9A-9655-6B74C3308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D6B2F0-5EEA-44B1-A196-FD51AFA64E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83DD4-5823-4B22-8914-3DD5DA8C8D9E}" type="datetimeFigureOut">
              <a:rPr lang="pt-BR" smtClean="0"/>
              <a:t>06/09/2019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1AE2CF-12C5-4086-894F-7F9A471E6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CAB57D-93A9-4614-A23A-DFADBD56B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19D18-8693-4E32-A1FB-4FDCAD3B4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99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helenadelorenzo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>
            <a:extLst>
              <a:ext uri="{FF2B5EF4-FFF2-40B4-BE49-F238E27FC236}">
                <a16:creationId xmlns:a16="http://schemas.microsoft.com/office/drawing/2014/main" id="{C8630139-8532-4C8D-99DC-18BE5798294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69590" y="352291"/>
            <a:ext cx="1485900" cy="94869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31CD225-01B8-4096-AAA9-F0856DD7EB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070" y="377353"/>
            <a:ext cx="2160240" cy="559907"/>
          </a:xfrm>
          <a:prstGeom prst="rect">
            <a:avLst/>
          </a:prstGeom>
        </p:spPr>
      </p:pic>
      <p:pic>
        <p:nvPicPr>
          <p:cNvPr id="7" name="Imagem 6" descr="Uma imagem contendo texto&#10;&#10;Descrição gerada automaticamente">
            <a:extLst>
              <a:ext uri="{FF2B5EF4-FFF2-40B4-BE49-F238E27FC236}">
                <a16:creationId xmlns:a16="http://schemas.microsoft.com/office/drawing/2014/main" id="{517969E4-07B5-4B9D-AEAA-4848FF6F453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583" y="387617"/>
            <a:ext cx="2352455" cy="1399861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F5D21763-B6D1-4DDE-82C9-A8EF5A26FDF2}"/>
              </a:ext>
            </a:extLst>
          </p:cNvPr>
          <p:cNvSpPr/>
          <p:nvPr/>
        </p:nvSpPr>
        <p:spPr>
          <a:xfrm>
            <a:off x="3048000" y="28288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D512CFA-4A70-443D-8649-C01198A058A9}"/>
              </a:ext>
            </a:extLst>
          </p:cNvPr>
          <p:cNvSpPr/>
          <p:nvPr/>
        </p:nvSpPr>
        <p:spPr>
          <a:xfrm>
            <a:off x="1369590" y="1690958"/>
            <a:ext cx="9612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rgbClr val="000000"/>
                </a:solidFill>
                <a:latin typeface="Calibri" panose="020F0502020204030204" pitchFamily="34" charset="0"/>
              </a:rPr>
              <a:t>II Encontro Nacional de Dirigentes de Graduação, Pós-Graduação, Pesquisa e Extensão das IES Particulares</a:t>
            </a:r>
            <a:endParaRPr lang="pt-BR" sz="240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6EAFCE9-7C94-4494-98BB-5ABA835E6B41}"/>
              </a:ext>
            </a:extLst>
          </p:cNvPr>
          <p:cNvSpPr/>
          <p:nvPr/>
        </p:nvSpPr>
        <p:spPr>
          <a:xfrm>
            <a:off x="4233635" y="4502320"/>
            <a:ext cx="3536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Curitiba, 6 de setembro de 2019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313E054-EFC7-4813-96C6-EF3F9DEE6802}"/>
              </a:ext>
            </a:extLst>
          </p:cNvPr>
          <p:cNvSpPr/>
          <p:nvPr/>
        </p:nvSpPr>
        <p:spPr>
          <a:xfrm>
            <a:off x="470263" y="2403566"/>
            <a:ext cx="1025938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dirty="0"/>
          </a:p>
          <a:p>
            <a:pPr algn="ctr"/>
            <a:r>
              <a:rPr lang="pt-BR" sz="2400" b="1" dirty="0"/>
              <a:t>   Programa de Fomento de Bolsas Institucionais: o caso da Universidade de Araraquara /UNIARA</a:t>
            </a:r>
          </a:p>
          <a:p>
            <a:pPr algn="ctr"/>
            <a:endParaRPr lang="pt-BR" sz="2400" b="1" dirty="0"/>
          </a:p>
          <a:p>
            <a:pPr algn="ctr"/>
            <a:r>
              <a:rPr lang="pt-BR" sz="2400" b="1" dirty="0"/>
              <a:t>FUNADESP</a:t>
            </a:r>
          </a:p>
          <a:p>
            <a:pPr algn="ctr"/>
            <a:endParaRPr lang="pt-BR" sz="2400" b="1" dirty="0"/>
          </a:p>
          <a:p>
            <a:pPr algn="ctr"/>
            <a:endParaRPr lang="pt-BR" sz="2400" b="1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 </a:t>
            </a:r>
            <a:endParaRPr lang="pt-BR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949B4A04-9531-4F6B-BE25-30635074E1FC}"/>
              </a:ext>
            </a:extLst>
          </p:cNvPr>
          <p:cNvSpPr/>
          <p:nvPr/>
        </p:nvSpPr>
        <p:spPr>
          <a:xfrm>
            <a:off x="2953810" y="5292406"/>
            <a:ext cx="6096000" cy="134806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Profa. Dra. Helena Carvalho De Lorenzo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Universidade de </a:t>
            </a:r>
            <a:r>
              <a:rPr kumimoji="0" lang="pt-BR" sz="2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rPr>
              <a:t>Araraquara  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UNIARA, SP</a:t>
            </a:r>
          </a:p>
        </p:txBody>
      </p:sp>
    </p:spTree>
    <p:extLst>
      <p:ext uri="{BB962C8B-B14F-4D97-AF65-F5344CB8AC3E}">
        <p14:creationId xmlns:p14="http://schemas.microsoft.com/office/powerpoint/2010/main" val="4091380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3772" y="116640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/>
              <a:t>Muito obrigada</a:t>
            </a:r>
          </a:p>
          <a:p>
            <a:pPr marL="0" indent="0" algn="ctr">
              <a:buNone/>
            </a:pPr>
            <a:r>
              <a:rPr lang="pt-BR" dirty="0"/>
              <a:t>Helena Carvalho De Lorenzo </a:t>
            </a:r>
          </a:p>
          <a:p>
            <a:pPr marL="0" indent="0" algn="ctr">
              <a:buNone/>
            </a:pPr>
            <a:endParaRPr lang="pt-BR" dirty="0">
              <a:hlinkClick r:id="rId2"/>
            </a:endParaRPr>
          </a:p>
          <a:p>
            <a:pPr marL="0" indent="0" algn="ctr">
              <a:buNone/>
            </a:pPr>
            <a:r>
              <a:rPr lang="pt-BR" dirty="0">
                <a:hlinkClick r:id="rId2"/>
              </a:rPr>
              <a:t>helenadelorenzo@gmail.com</a:t>
            </a: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UNIARA </a:t>
            </a:r>
          </a:p>
          <a:p>
            <a:pPr marL="0" indent="0" algn="ctr">
              <a:buNone/>
            </a:pPr>
            <a:r>
              <a:rPr lang="pt-BR" dirty="0"/>
              <a:t>ARARAQUARA</a:t>
            </a:r>
          </a:p>
          <a:p>
            <a:pPr marL="0" indent="0" algn="ctr">
              <a:buNone/>
            </a:pPr>
            <a:r>
              <a:rPr lang="pt-BR" dirty="0"/>
              <a:t>Estado de São Paulo</a:t>
            </a:r>
          </a:p>
        </p:txBody>
      </p:sp>
    </p:spTree>
    <p:extLst>
      <p:ext uri="{BB962C8B-B14F-4D97-AF65-F5344CB8AC3E}">
        <p14:creationId xmlns:p14="http://schemas.microsoft.com/office/powerpoint/2010/main" val="203536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EF5F331D-3886-42B8-8A4F-B3EB85BB64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595649"/>
              </p:ext>
            </p:extLst>
          </p:nvPr>
        </p:nvGraphicFramePr>
        <p:xfrm>
          <a:off x="1303020" y="2125980"/>
          <a:ext cx="858812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4D9A6AB-68E8-4B94-9705-FAF975313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049787"/>
              </p:ext>
            </p:extLst>
          </p:nvPr>
        </p:nvGraphicFramePr>
        <p:xfrm>
          <a:off x="1017267" y="255111"/>
          <a:ext cx="10046972" cy="1986321"/>
        </p:xfrm>
        <a:graphic>
          <a:graphicData uri="http://schemas.openxmlformats.org/drawingml/2006/table">
            <a:tbl>
              <a:tblPr/>
              <a:tblGrid>
                <a:gridCol w="734864">
                  <a:extLst>
                    <a:ext uri="{9D8B030D-6E8A-4147-A177-3AD203B41FA5}">
                      <a16:colId xmlns:a16="http://schemas.microsoft.com/office/drawing/2014/main" val="899067755"/>
                    </a:ext>
                  </a:extLst>
                </a:gridCol>
                <a:gridCol w="734864">
                  <a:extLst>
                    <a:ext uri="{9D8B030D-6E8A-4147-A177-3AD203B41FA5}">
                      <a16:colId xmlns:a16="http://schemas.microsoft.com/office/drawing/2014/main" val="1961915491"/>
                    </a:ext>
                  </a:extLst>
                </a:gridCol>
                <a:gridCol w="562630">
                  <a:extLst>
                    <a:ext uri="{9D8B030D-6E8A-4147-A177-3AD203B41FA5}">
                      <a16:colId xmlns:a16="http://schemas.microsoft.com/office/drawing/2014/main" val="103266202"/>
                    </a:ext>
                  </a:extLst>
                </a:gridCol>
                <a:gridCol w="562630">
                  <a:extLst>
                    <a:ext uri="{9D8B030D-6E8A-4147-A177-3AD203B41FA5}">
                      <a16:colId xmlns:a16="http://schemas.microsoft.com/office/drawing/2014/main" val="1757406182"/>
                    </a:ext>
                  </a:extLst>
                </a:gridCol>
                <a:gridCol w="574113">
                  <a:extLst>
                    <a:ext uri="{9D8B030D-6E8A-4147-A177-3AD203B41FA5}">
                      <a16:colId xmlns:a16="http://schemas.microsoft.com/office/drawing/2014/main" val="1729235048"/>
                    </a:ext>
                  </a:extLst>
                </a:gridCol>
                <a:gridCol w="551148">
                  <a:extLst>
                    <a:ext uri="{9D8B030D-6E8A-4147-A177-3AD203B41FA5}">
                      <a16:colId xmlns:a16="http://schemas.microsoft.com/office/drawing/2014/main" val="956126229"/>
                    </a:ext>
                  </a:extLst>
                </a:gridCol>
                <a:gridCol w="505224">
                  <a:extLst>
                    <a:ext uri="{9D8B030D-6E8A-4147-A177-3AD203B41FA5}">
                      <a16:colId xmlns:a16="http://schemas.microsoft.com/office/drawing/2014/main" val="857530452"/>
                    </a:ext>
                  </a:extLst>
                </a:gridCol>
                <a:gridCol w="574113">
                  <a:extLst>
                    <a:ext uri="{9D8B030D-6E8A-4147-A177-3AD203B41FA5}">
                      <a16:colId xmlns:a16="http://schemas.microsoft.com/office/drawing/2014/main" val="3397517745"/>
                    </a:ext>
                  </a:extLst>
                </a:gridCol>
                <a:gridCol w="608559">
                  <a:extLst>
                    <a:ext uri="{9D8B030D-6E8A-4147-A177-3AD203B41FA5}">
                      <a16:colId xmlns:a16="http://schemas.microsoft.com/office/drawing/2014/main" val="3897819934"/>
                    </a:ext>
                  </a:extLst>
                </a:gridCol>
                <a:gridCol w="551148">
                  <a:extLst>
                    <a:ext uri="{9D8B030D-6E8A-4147-A177-3AD203B41FA5}">
                      <a16:colId xmlns:a16="http://schemas.microsoft.com/office/drawing/2014/main" val="1749840832"/>
                    </a:ext>
                  </a:extLst>
                </a:gridCol>
                <a:gridCol w="562630">
                  <a:extLst>
                    <a:ext uri="{9D8B030D-6E8A-4147-A177-3AD203B41FA5}">
                      <a16:colId xmlns:a16="http://schemas.microsoft.com/office/drawing/2014/main" val="3466172071"/>
                    </a:ext>
                  </a:extLst>
                </a:gridCol>
                <a:gridCol w="597077">
                  <a:extLst>
                    <a:ext uri="{9D8B030D-6E8A-4147-A177-3AD203B41FA5}">
                      <a16:colId xmlns:a16="http://schemas.microsoft.com/office/drawing/2014/main" val="1919590723"/>
                    </a:ext>
                  </a:extLst>
                </a:gridCol>
                <a:gridCol w="551148">
                  <a:extLst>
                    <a:ext uri="{9D8B030D-6E8A-4147-A177-3AD203B41FA5}">
                      <a16:colId xmlns:a16="http://schemas.microsoft.com/office/drawing/2014/main" val="119703838"/>
                    </a:ext>
                  </a:extLst>
                </a:gridCol>
                <a:gridCol w="585594">
                  <a:extLst>
                    <a:ext uri="{9D8B030D-6E8A-4147-A177-3AD203B41FA5}">
                      <a16:colId xmlns:a16="http://schemas.microsoft.com/office/drawing/2014/main" val="1598085763"/>
                    </a:ext>
                  </a:extLst>
                </a:gridCol>
                <a:gridCol w="620041">
                  <a:extLst>
                    <a:ext uri="{9D8B030D-6E8A-4147-A177-3AD203B41FA5}">
                      <a16:colId xmlns:a16="http://schemas.microsoft.com/office/drawing/2014/main" val="658190502"/>
                    </a:ext>
                  </a:extLst>
                </a:gridCol>
                <a:gridCol w="562630">
                  <a:extLst>
                    <a:ext uri="{9D8B030D-6E8A-4147-A177-3AD203B41FA5}">
                      <a16:colId xmlns:a16="http://schemas.microsoft.com/office/drawing/2014/main" val="4183736845"/>
                    </a:ext>
                  </a:extLst>
                </a:gridCol>
                <a:gridCol w="608559">
                  <a:extLst>
                    <a:ext uri="{9D8B030D-6E8A-4147-A177-3AD203B41FA5}">
                      <a16:colId xmlns:a16="http://schemas.microsoft.com/office/drawing/2014/main" val="3495631492"/>
                    </a:ext>
                  </a:extLst>
                </a:gridCol>
              </a:tblGrid>
              <a:tr h="320794"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UNIARA </a:t>
                      </a:r>
                    </a:p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Evolução de projetos </a:t>
                      </a:r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Funadesp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2005/2019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577313"/>
                  </a:ext>
                </a:extLst>
              </a:tr>
              <a:tr h="320794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449596"/>
                  </a:ext>
                </a:extLst>
              </a:tr>
              <a:tr h="32079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35747"/>
                  </a:ext>
                </a:extLst>
              </a:tr>
              <a:tr h="3207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projetos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339685"/>
                  </a:ext>
                </a:extLst>
              </a:tr>
              <a:tr h="5876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pesquisadores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113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17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4C2BDD06-7F84-4505-B385-9F3B53AEA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796147"/>
              </p:ext>
            </p:extLst>
          </p:nvPr>
        </p:nvGraphicFramePr>
        <p:xfrm>
          <a:off x="1042989" y="370601"/>
          <a:ext cx="9727139" cy="6116798"/>
        </p:xfrm>
        <a:graphic>
          <a:graphicData uri="http://schemas.openxmlformats.org/drawingml/2006/table">
            <a:tbl>
              <a:tblPr/>
              <a:tblGrid>
                <a:gridCol w="2503673">
                  <a:extLst>
                    <a:ext uri="{9D8B030D-6E8A-4147-A177-3AD203B41FA5}">
                      <a16:colId xmlns:a16="http://schemas.microsoft.com/office/drawing/2014/main" val="3932833343"/>
                    </a:ext>
                  </a:extLst>
                </a:gridCol>
                <a:gridCol w="823126">
                  <a:extLst>
                    <a:ext uri="{9D8B030D-6E8A-4147-A177-3AD203B41FA5}">
                      <a16:colId xmlns:a16="http://schemas.microsoft.com/office/drawing/2014/main" val="3841203478"/>
                    </a:ext>
                  </a:extLst>
                </a:gridCol>
                <a:gridCol w="1097501">
                  <a:extLst>
                    <a:ext uri="{9D8B030D-6E8A-4147-A177-3AD203B41FA5}">
                      <a16:colId xmlns:a16="http://schemas.microsoft.com/office/drawing/2014/main" val="1591204687"/>
                    </a:ext>
                  </a:extLst>
                </a:gridCol>
                <a:gridCol w="994610">
                  <a:extLst>
                    <a:ext uri="{9D8B030D-6E8A-4147-A177-3AD203B41FA5}">
                      <a16:colId xmlns:a16="http://schemas.microsoft.com/office/drawing/2014/main" val="4129790976"/>
                    </a:ext>
                  </a:extLst>
                </a:gridCol>
                <a:gridCol w="964600">
                  <a:extLst>
                    <a:ext uri="{9D8B030D-6E8A-4147-A177-3AD203B41FA5}">
                      <a16:colId xmlns:a16="http://schemas.microsoft.com/office/drawing/2014/main" val="1379730469"/>
                    </a:ext>
                  </a:extLst>
                </a:gridCol>
                <a:gridCol w="1086317">
                  <a:extLst>
                    <a:ext uri="{9D8B030D-6E8A-4147-A177-3AD203B41FA5}">
                      <a16:colId xmlns:a16="http://schemas.microsoft.com/office/drawing/2014/main" val="634459646"/>
                    </a:ext>
                  </a:extLst>
                </a:gridCol>
                <a:gridCol w="997387">
                  <a:extLst>
                    <a:ext uri="{9D8B030D-6E8A-4147-A177-3AD203B41FA5}">
                      <a16:colId xmlns:a16="http://schemas.microsoft.com/office/drawing/2014/main" val="4024565675"/>
                    </a:ext>
                  </a:extLst>
                </a:gridCol>
                <a:gridCol w="1259925">
                  <a:extLst>
                    <a:ext uri="{9D8B030D-6E8A-4147-A177-3AD203B41FA5}">
                      <a16:colId xmlns:a16="http://schemas.microsoft.com/office/drawing/2014/main" val="3503888133"/>
                    </a:ext>
                  </a:extLst>
                </a:gridCol>
              </a:tblGrid>
              <a:tr h="26855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Quantidade de Projetos </a:t>
                      </a:r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Funadesp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por Programas </a:t>
                      </a: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457292"/>
                  </a:ext>
                </a:extLst>
              </a:tr>
              <a:tr h="259852"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094772"/>
                  </a:ext>
                </a:extLst>
              </a:tr>
              <a:tr h="71719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Níveis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CAPES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Conceito 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 </a:t>
                      </a:r>
                    </a:p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Projetos 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 </a:t>
                      </a:r>
                    </a:p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Pesquisadores 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</a:t>
                      </a:r>
                    </a:p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2019  Pesquisadores 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244480"/>
                  </a:ext>
                </a:extLst>
              </a:tr>
              <a:tr h="62585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PPG em Desenvolvimento Territorial e Meio Ambiente 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M/D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2003/2014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814690"/>
                  </a:ext>
                </a:extLst>
              </a:tr>
              <a:tr h="83190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PPG em Biotecnologia em Medicina Regenerativa e Química Medicinal - PPGB-MRQM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M/D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212838"/>
                  </a:ext>
                </a:extLst>
              </a:tr>
              <a:tr h="5197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PPG em Engenharia de Produção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209572"/>
                  </a:ext>
                </a:extLst>
              </a:tr>
              <a:tr h="5197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PPG em Ciências Odontológicas 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403906"/>
                  </a:ext>
                </a:extLst>
              </a:tr>
              <a:tr h="57177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PPG em Processos de Ensino, Gestão e Inovação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184598"/>
                  </a:ext>
                </a:extLst>
              </a:tr>
              <a:tr h="5197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Funadesp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docentes da graduação 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Início do convênio 2000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222249"/>
                  </a:ext>
                </a:extLst>
              </a:tr>
              <a:tr h="51970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Projetos de IC -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Funadesp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Início dos projetos de IC em 2015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132005"/>
                  </a:ext>
                </a:extLst>
              </a:tr>
              <a:tr h="25985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projetos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627003"/>
                  </a:ext>
                </a:extLst>
              </a:tr>
              <a:tr h="25985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pesquisadores 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164514"/>
                  </a:ext>
                </a:extLst>
              </a:tr>
              <a:tr h="207882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30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39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64463BF-2767-4099-802C-8D686132C6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973160"/>
              </p:ext>
            </p:extLst>
          </p:nvPr>
        </p:nvGraphicFramePr>
        <p:xfrm>
          <a:off x="2247265" y="685800"/>
          <a:ext cx="7697470" cy="4831872"/>
        </p:xfrm>
        <a:graphic>
          <a:graphicData uri="http://schemas.openxmlformats.org/drawingml/2006/table">
            <a:tbl>
              <a:tblPr/>
              <a:tblGrid>
                <a:gridCol w="5533857">
                  <a:extLst>
                    <a:ext uri="{9D8B030D-6E8A-4147-A177-3AD203B41FA5}">
                      <a16:colId xmlns:a16="http://schemas.microsoft.com/office/drawing/2014/main" val="3058962084"/>
                    </a:ext>
                  </a:extLst>
                </a:gridCol>
                <a:gridCol w="1054068">
                  <a:extLst>
                    <a:ext uri="{9D8B030D-6E8A-4147-A177-3AD203B41FA5}">
                      <a16:colId xmlns:a16="http://schemas.microsoft.com/office/drawing/2014/main" val="3041878960"/>
                    </a:ext>
                  </a:extLst>
                </a:gridCol>
                <a:gridCol w="1109545">
                  <a:extLst>
                    <a:ext uri="{9D8B030D-6E8A-4147-A177-3AD203B41FA5}">
                      <a16:colId xmlns:a16="http://schemas.microsoft.com/office/drawing/2014/main" val="3557161023"/>
                    </a:ext>
                  </a:extLst>
                </a:gridCol>
              </a:tblGrid>
              <a:tr h="60398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Dados detalhados 2018 / 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052979"/>
                  </a:ext>
                </a:extLst>
              </a:tr>
              <a:tr h="60398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Modalidade de bolsas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04167"/>
                  </a:ext>
                </a:extLst>
              </a:tr>
              <a:tr h="603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513488"/>
                  </a:ext>
                </a:extLst>
              </a:tr>
              <a:tr h="603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Pesquisa e Desenvolvimento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143637"/>
                  </a:ext>
                </a:extLst>
              </a:tr>
              <a:tr h="603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Iniciação Científica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538850"/>
                  </a:ext>
                </a:extLst>
              </a:tr>
              <a:tr h="603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Apoio Técnico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604062"/>
                  </a:ext>
                </a:extLst>
              </a:tr>
              <a:tr h="603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Pesquisador visitante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112972"/>
                  </a:ext>
                </a:extLst>
              </a:tr>
              <a:tr h="603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pesquisadores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31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88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400FC39-0B35-4727-9C96-B85394F52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590070"/>
              </p:ext>
            </p:extLst>
          </p:nvPr>
        </p:nvGraphicFramePr>
        <p:xfrm>
          <a:off x="1956392" y="366821"/>
          <a:ext cx="8676167" cy="6124358"/>
        </p:xfrm>
        <a:graphic>
          <a:graphicData uri="http://schemas.openxmlformats.org/drawingml/2006/table">
            <a:tbl>
              <a:tblPr/>
              <a:tblGrid>
                <a:gridCol w="1013275">
                  <a:extLst>
                    <a:ext uri="{9D8B030D-6E8A-4147-A177-3AD203B41FA5}">
                      <a16:colId xmlns:a16="http://schemas.microsoft.com/office/drawing/2014/main" val="4100252207"/>
                    </a:ext>
                  </a:extLst>
                </a:gridCol>
                <a:gridCol w="4623067">
                  <a:extLst>
                    <a:ext uri="{9D8B030D-6E8A-4147-A177-3AD203B41FA5}">
                      <a16:colId xmlns:a16="http://schemas.microsoft.com/office/drawing/2014/main" val="4291191997"/>
                    </a:ext>
                  </a:extLst>
                </a:gridCol>
                <a:gridCol w="1013275">
                  <a:extLst>
                    <a:ext uri="{9D8B030D-6E8A-4147-A177-3AD203B41FA5}">
                      <a16:colId xmlns:a16="http://schemas.microsoft.com/office/drawing/2014/main" val="2483308162"/>
                    </a:ext>
                  </a:extLst>
                </a:gridCol>
                <a:gridCol w="1013275">
                  <a:extLst>
                    <a:ext uri="{9D8B030D-6E8A-4147-A177-3AD203B41FA5}">
                      <a16:colId xmlns:a16="http://schemas.microsoft.com/office/drawing/2014/main" val="3159118662"/>
                    </a:ext>
                  </a:extLst>
                </a:gridCol>
                <a:gridCol w="1013275">
                  <a:extLst>
                    <a:ext uri="{9D8B030D-6E8A-4147-A177-3AD203B41FA5}">
                      <a16:colId xmlns:a16="http://schemas.microsoft.com/office/drawing/2014/main" val="3834687902"/>
                    </a:ext>
                  </a:extLst>
                </a:gridCol>
              </a:tblGrid>
              <a:tr h="30931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Uniara/Outras Agências de Fomento - 2018 -2019 </a:t>
                      </a:r>
                    </a:p>
                  </a:txBody>
                  <a:tcPr marL="8791" marR="8791" marT="87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062253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ctr" fontAlgn="b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239049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701777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FAPESP - Apoio Regular a Pesquisa 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423089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FAPESP - Iniciação Científica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512754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FAPESP -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Financeiro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309366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FAPESP - Treinamento tecnológico 2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226668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FAPESP - Treinamento tecnológico 3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765952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CNPq - Universal 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882380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CNPq - Pesquisa Produtividade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958097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CNPq - PIBIC 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158954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CNPq - PIBITI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970820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CAPES - PNPD 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783549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CAPES - PROSUP - M/D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431532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CAPES - PROSUP TAXA - M/D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992545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Empresarial 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10501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UNIARA - PPG - M/D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364336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Funadesp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/Uniara 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917566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276627"/>
                  </a:ext>
                </a:extLst>
              </a:tr>
              <a:tr h="247449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91" marR="8791" marT="87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573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909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5C0BA71-6017-4345-A113-805E35FE36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984296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340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1575" y="400050"/>
            <a:ext cx="9886950" cy="622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07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651510"/>
            <a:ext cx="11247120" cy="582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10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250" y="628650"/>
            <a:ext cx="10964189" cy="524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065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403</Words>
  <Application>Microsoft Office PowerPoint</Application>
  <PresentationFormat>Widescreen</PresentationFormat>
  <Paragraphs>234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ciepesquisa uniara</dc:creator>
  <cp:lastModifiedBy>Usuário do Windows</cp:lastModifiedBy>
  <cp:revision>2</cp:revision>
  <dcterms:created xsi:type="dcterms:W3CDTF">2019-09-04T11:59:36Z</dcterms:created>
  <dcterms:modified xsi:type="dcterms:W3CDTF">2019-09-06T12:00:12Z</dcterms:modified>
</cp:coreProperties>
</file>